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" r:id="rId2"/>
    <p:sldId id="280" r:id="rId3"/>
    <p:sldId id="315" r:id="rId4"/>
    <p:sldId id="279" r:id="rId5"/>
    <p:sldId id="310" r:id="rId6"/>
    <p:sldId id="281" r:id="rId7"/>
    <p:sldId id="311" r:id="rId8"/>
    <p:sldId id="261" r:id="rId9"/>
    <p:sldId id="293" r:id="rId10"/>
    <p:sldId id="301" r:id="rId11"/>
    <p:sldId id="299" r:id="rId12"/>
    <p:sldId id="300" r:id="rId13"/>
    <p:sldId id="294" r:id="rId14"/>
    <p:sldId id="308" r:id="rId15"/>
    <p:sldId id="316" r:id="rId16"/>
    <p:sldId id="285" r:id="rId17"/>
    <p:sldId id="290" r:id="rId18"/>
    <p:sldId id="289" r:id="rId19"/>
    <p:sldId id="317" r:id="rId20"/>
    <p:sldId id="302" r:id="rId21"/>
    <p:sldId id="303" r:id="rId22"/>
    <p:sldId id="305" r:id="rId23"/>
    <p:sldId id="306" r:id="rId24"/>
    <p:sldId id="307" r:id="rId25"/>
    <p:sldId id="312" r:id="rId26"/>
    <p:sldId id="313" r:id="rId27"/>
  </p:sldIdLst>
  <p:sldSz cx="9144000" cy="6858000" type="screen4x3"/>
  <p:notesSz cx="6858000" cy="9313863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9930" autoAdjust="0"/>
  </p:normalViewPr>
  <p:slideViewPr>
    <p:cSldViewPr>
      <p:cViewPr varScale="1">
        <p:scale>
          <a:sx n="58" d="100"/>
          <a:sy n="5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32387-F941-4931-99AC-6EB02C562D1F}" type="datetimeFigureOut">
              <a:rPr lang="en-CA" smtClean="0"/>
              <a:pPr/>
              <a:t>05/10/2010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9CEE-7631-4BBC-B96D-8C958ED3511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F155B0-BC75-4996-B6E1-5015AE8CA976}" type="datetimeFigureOut">
              <a:rPr lang="en-US"/>
              <a:pPr>
                <a:defRPr/>
              </a:pPr>
              <a:t>10/5/2010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5160CF-F213-4010-991F-49544B420E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AD33D-8A95-49CD-BACA-C8BE9BD0E32E}" type="slidenum">
              <a:rPr lang="en-CA"/>
              <a:pPr/>
              <a:t>2</a:t>
            </a:fld>
            <a:endParaRPr lang="en-CA"/>
          </a:p>
        </p:txBody>
      </p:sp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3887133" y="0"/>
            <a:ext cx="2970868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0" tIns="45821" rIns="91640" bIns="45821"/>
          <a:lstStyle/>
          <a:p>
            <a:pPr algn="r" defTabSz="915994"/>
            <a:fld id="{B8E4F4D4-93E3-45B6-91A8-5982C7C6AF2C}" type="datetime1">
              <a:rPr lang="en-CA" sz="1200">
                <a:ea typeface="ＭＳ Ｐゴシック" pitchFamily="34" charset="-128"/>
              </a:rPr>
              <a:pPr algn="r" defTabSz="915994"/>
              <a:t>05/10/2010</a:t>
            </a:fld>
            <a:endParaRPr lang="en-CA" sz="1200" dirty="0">
              <a:ea typeface="ＭＳ Ｐゴシック" pitchFamily="34" charset="-128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7133" y="8847853"/>
            <a:ext cx="2970868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0" tIns="45821" rIns="91640" bIns="45821" anchor="b"/>
          <a:lstStyle/>
          <a:p>
            <a:pPr algn="r" defTabSz="915994"/>
            <a:fld id="{3E340988-4C02-41F7-9C65-F1FB697C9603}" type="slidenum">
              <a:rPr lang="en-CA" sz="1200">
                <a:ea typeface="ＭＳ Ｐゴシック" pitchFamily="34" charset="-128"/>
              </a:rPr>
              <a:pPr algn="r" defTabSz="915994"/>
              <a:t>2</a:t>
            </a:fld>
            <a:endParaRPr lang="en-CA" sz="1200" dirty="0">
              <a:ea typeface="ＭＳ Ｐゴシック" pitchFamily="34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424721"/>
            <a:ext cx="5028579" cy="41909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54" tIns="44978" rIns="89954" bIns="44978"/>
          <a:lstStyle/>
          <a:p>
            <a:pPr marL="224325" indent="-224325">
              <a:spcBef>
                <a:spcPts val="294"/>
              </a:spcBef>
              <a:spcAft>
                <a:spcPts val="294"/>
              </a:spcAft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Distances? Vancouver to Prince George? Vancouver</a:t>
            </a:r>
            <a:r>
              <a:rPr lang="en-CA" baseline="0" dirty="0" smtClean="0"/>
              <a:t> to Fort Nelson. Note the Alaska panhandle.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160CF-F213-4010-991F-49544B420EDD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5A21D-EF22-4DB4-9047-985E071F0FA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Although we are differing governmental bodies, we are interconnected through our Tripartite relationship. </a:t>
            </a:r>
          </a:p>
          <a:p>
            <a:r>
              <a:rPr lang="en-US" smtClean="0"/>
              <a:t>The Roles and Responsibilities of First Nation Inuit Health, The Ministry of Healthy Living and Sport and the Regional Health Authority consist of the following: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Influenza-like illness activity already being monitored by on-reserve nurses!</a:t>
            </a:r>
          </a:p>
          <a:p>
            <a:pPr eaLnBrk="1" hangingPunct="1"/>
            <a:r>
              <a:rPr lang="en-CA" dirty="0" smtClean="0"/>
              <a:t>ILI reported to MHOs</a:t>
            </a:r>
          </a:p>
          <a:p>
            <a:pPr eaLnBrk="1" hangingPunct="1"/>
            <a:r>
              <a:rPr lang="en-CA" dirty="0" smtClean="0"/>
              <a:t>Cases tracked by BCCDC – though they had no way to track cases by ethnicity</a:t>
            </a:r>
            <a:endParaRPr lang="en-CA" sz="1200" b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160CF-F213-4010-991F-49544B420EDD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CECA-14D9-40A8-8409-89A53564B5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AEF8C-5267-4066-B347-378D11DEC6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760B-AB24-440A-8589-CF238DFE5F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58EC-D311-4082-9990-F9EC5CF40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6F57-2C88-4889-AFA0-1C930DD53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EB75E-2CB9-48A2-8C8B-A765D66242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A005-2178-4FC7-BAD8-6E81A943A2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6250-E9A0-4B62-A98F-9B03C02978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7BA41-B233-4C1B-B5E3-554C3FA027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0D8A1-E8F6-4E35-A6E4-6773A23A7D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751D-3B4D-4E03-89E7-6B1956A109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6AF4-EE01-4C3F-BD14-6F6F6043B9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9A4B-930B-4ADB-95CF-AC48ABACA0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0F102B-4168-4D2B-9B89-E9EA3D7182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activities/sciadvice/Lists/ECDC%20Reviews/ECDC_DispForm.aspx?List=512ff74f-77d4-4ad8-b6d6-bf0f23083f30&amp;ID=696&amp;Source=http://staging.ecdcdmz.europa.eu/en/activities/sciadvice/Lists/ECDC%20Reviews/AllI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activities/sciadvice/Lists/ECDC%20Reviews/ECDC_DispForm.aspx?List=512ff74f-77d4-4ad8-b6d6-bf0f23083f30&amp;ID=696&amp;Source=http://staging.ecdcdmz.europa.eu/en/activities/sciadvice/Lists/ECDC%20Reviews/AllI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van.adams@gov.bc.c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adams@fnhc.c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en.wikipedia.org/wiki/File:H1N1_influenza_vir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a/imgres?imgurl=http://articles.mercola.com/imageserver/public/2009/December/tamiflu.jpg&amp;imgrefurl=http://articles.mercola.com/sites/articles/archive/2009/12/24/Did-a-Flu-Drug-Manufacturer-Withhold-Evidence-From-Drug-Trials.aspx&amp;usg=__B6B9ZKzicy1F3nkrpJwP2i5bIPY=&amp;h=482&amp;w=512&amp;sz=109&amp;hl=en&amp;start=3&amp;um=1&amp;tbnid=qmaoB0tNzr2GkM:&amp;tbnh=123&amp;tbnw=131&amp;prev=/images?q=tamiflu&amp;hl=en&amp;rls=com.microsoft:*:IE-SearchBox&amp;rlz=1I7TSHC_en&amp;sa=N&amp;um=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spAutoFit/>
          </a:bodyPr>
          <a:lstStyle/>
          <a:p>
            <a:pPr eaLnBrk="1" hangingPunct="1"/>
            <a:endParaRPr lang="en-US" smtClean="0"/>
          </a:p>
        </p:txBody>
      </p:sp>
      <p:sp>
        <p:nvSpPr>
          <p:cNvPr id="82947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82948" name="Picture 1031" descr="C:\Documents and Settings\Evan Adams\Application Data\Microsoft\Media Catalog\SS promo shot0001.BMP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33400"/>
            <a:ext cx="9424988" cy="584041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3200" b="1" dirty="0" smtClean="0"/>
              <a:t>First Nation Inuit Health –</a:t>
            </a:r>
            <a:br>
              <a:rPr lang="en-US" sz="3200" b="1" dirty="0" smtClean="0"/>
            </a:br>
            <a:r>
              <a:rPr lang="en-US" sz="3200" b="1" dirty="0" smtClean="0"/>
              <a:t>Federal Government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35582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Historically, Health Canada has been responsible for the provision of health services for First Nations &amp; Inuit communities.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3200" b="1" dirty="0" smtClean="0"/>
              <a:t>Ministry of Healthy Living &amp; Sport – Provincial Government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4385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Through the Office of the Provincial Health Officer (PHO) is the </a:t>
            </a:r>
            <a:r>
              <a:rPr lang="en-US" b="1" dirty="0" smtClean="0"/>
              <a:t>lead</a:t>
            </a:r>
            <a:r>
              <a:rPr lang="en-US" dirty="0" smtClean="0"/>
              <a:t> in the province in the event of a pandemic/communicable disease outbreak.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 PHO may rely heavily on the BC Centre of Disease Control (</a:t>
            </a:r>
            <a:r>
              <a:rPr lang="en-US" b="1" dirty="0" smtClean="0"/>
              <a:t>BCCDC</a:t>
            </a:r>
            <a:r>
              <a:rPr lang="en-US" dirty="0" smtClean="0"/>
              <a:t>) and his </a:t>
            </a:r>
            <a:r>
              <a:rPr lang="en-US" b="1" dirty="0" smtClean="0"/>
              <a:t>regional medical health officers </a:t>
            </a:r>
            <a:r>
              <a:rPr lang="en-US" dirty="0" smtClean="0"/>
              <a:t>(MHOs).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CA" sz="25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Regional Health Authorities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(“in the field”)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39"/>
            <a:ext cx="8229600" cy="44278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Health Authorities </a:t>
            </a:r>
            <a:r>
              <a:rPr lang="en-US" sz="3600" dirty="0" smtClean="0"/>
              <a:t>are responsible for planning the health system response to a pandemic influenza within their region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Liaise with their Medical Health Officers, the Provincial Health Officer, other Health Authorities, and Provincial counterparts.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Implement public health &amp; infection control measures to reduce spread.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sz="3200" b="1" dirty="0" smtClean="0"/>
              <a:t>First Nations Communities – Local Planning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320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 smtClean="0"/>
              <a:t>Developing, testing &amp; regularly updating a </a:t>
            </a:r>
            <a:r>
              <a:rPr lang="en-US" sz="4400" i="1" u="sng" dirty="0" smtClean="0"/>
              <a:t>community flu pandemic plan in collaboration with other stakeholders</a:t>
            </a:r>
            <a:r>
              <a:rPr lang="en-US" sz="4400" i="1" dirty="0" smtClean="0"/>
              <a:t>. </a:t>
            </a:r>
          </a:p>
          <a:p>
            <a:pPr>
              <a:lnSpc>
                <a:spcPct val="80000"/>
              </a:lnSpc>
            </a:pPr>
            <a:endParaRPr lang="en-CA" sz="28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</a:rPr>
              <a:t>The BC FN H1N1 WG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 First Nations chairs, both public health physicians</a:t>
            </a:r>
          </a:p>
          <a:p>
            <a:r>
              <a:rPr lang="en-CA" dirty="0" smtClean="0"/>
              <a:t>Physician reps from the BCCDC, the Public Health Agency of Canada, the Office of the PHO, and regional MHOs</a:t>
            </a:r>
          </a:p>
          <a:p>
            <a:r>
              <a:rPr lang="en-CA" dirty="0" smtClean="0"/>
              <a:t>First Nations Health Council rep</a:t>
            </a:r>
          </a:p>
          <a:p>
            <a:r>
              <a:rPr lang="en-CA" dirty="0" smtClean="0"/>
              <a:t>Physician from First Nations &amp; Inuit Health, Health Canada</a:t>
            </a:r>
          </a:p>
          <a:p>
            <a:r>
              <a:rPr lang="en-CA" dirty="0" smtClean="0"/>
              <a:t>Met weekly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B75E-2CB9-48A2-8C8B-A765D662420C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</a:rPr>
              <a:t>The BC FN H1N1 Action Plan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Clarification of lines of communication centred on MHOs</a:t>
            </a:r>
          </a:p>
          <a:p>
            <a:r>
              <a:rPr lang="en-CA" dirty="0" smtClean="0"/>
              <a:t>Point-of-care testing kits</a:t>
            </a:r>
          </a:p>
          <a:p>
            <a:r>
              <a:rPr lang="en-CA" dirty="0" smtClean="0"/>
              <a:t>Pre-placement of </a:t>
            </a:r>
            <a:r>
              <a:rPr lang="en-CA" dirty="0" err="1" smtClean="0"/>
              <a:t>antivirals</a:t>
            </a:r>
            <a:r>
              <a:rPr lang="en-CA" dirty="0" smtClean="0"/>
              <a:t> to remote communities</a:t>
            </a:r>
          </a:p>
          <a:p>
            <a:r>
              <a:rPr lang="en-CA" dirty="0" smtClean="0"/>
              <a:t>Mechanism to facilitate prescriptions in remote areas</a:t>
            </a:r>
          </a:p>
          <a:p>
            <a:r>
              <a:rPr lang="en-CA" dirty="0" smtClean="0"/>
              <a:t>Vaccination planning</a:t>
            </a:r>
          </a:p>
          <a:p>
            <a:r>
              <a:rPr lang="en-CA" dirty="0" smtClean="0"/>
              <a:t>Tripartite communications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B75E-2CB9-48A2-8C8B-A765D662420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CA" sz="3200" b="1" dirty="0" smtClean="0"/>
              <a:t>Information for H1N1 Surveillance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0713"/>
            <a:ext cx="8229600" cy="4525962"/>
          </a:xfrm>
        </p:spPr>
        <p:txBody>
          <a:bodyPr/>
          <a:lstStyle/>
          <a:p>
            <a:pPr eaLnBrk="1" hangingPunct="1"/>
            <a:r>
              <a:rPr lang="en-CA" dirty="0" smtClean="0"/>
              <a:t>Morbidity</a:t>
            </a:r>
          </a:p>
          <a:p>
            <a:pPr lvl="1" eaLnBrk="1" hangingPunct="1"/>
            <a:r>
              <a:rPr lang="en-CA" dirty="0" smtClean="0"/>
              <a:t>Influenza-like-illness (ILI) surveillance</a:t>
            </a:r>
          </a:p>
          <a:p>
            <a:pPr lvl="1" eaLnBrk="1" hangingPunct="1"/>
            <a:r>
              <a:rPr lang="en-CA" dirty="0" smtClean="0"/>
              <a:t>Visits to a nurse and/or doctor</a:t>
            </a:r>
          </a:p>
          <a:p>
            <a:pPr lvl="1" eaLnBrk="1" hangingPunct="1"/>
            <a:r>
              <a:rPr lang="en-CA" dirty="0" smtClean="0"/>
              <a:t>Influenza medications (over-the-counter or prescription)</a:t>
            </a:r>
          </a:p>
          <a:p>
            <a:pPr lvl="1" eaLnBrk="1" hangingPunct="1"/>
            <a:r>
              <a:rPr lang="en-CA" dirty="0" smtClean="0"/>
              <a:t>Hospitalizations</a:t>
            </a:r>
          </a:p>
          <a:p>
            <a:pPr lvl="1" eaLnBrk="1" hangingPunct="1"/>
            <a:r>
              <a:rPr lang="en-CA" dirty="0" smtClean="0"/>
              <a:t>Intensive care unit (ICU) admissions</a:t>
            </a:r>
          </a:p>
          <a:p>
            <a:pPr eaLnBrk="1" hangingPunct="1"/>
            <a:r>
              <a:rPr lang="en-CA" dirty="0" smtClean="0"/>
              <a:t>Mortality</a:t>
            </a:r>
          </a:p>
          <a:p>
            <a:pPr lvl="1" eaLnBrk="1" hangingPunct="1"/>
            <a:r>
              <a:rPr lang="en-CA" dirty="0" smtClean="0"/>
              <a:t>Deaths due to H1N1</a:t>
            </a:r>
            <a:endParaRPr lang="en-CA" sz="25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CA" sz="3200" b="1" dirty="0" smtClean="0"/>
              <a:t>Comparison with Other Indigenous Peoples Worldwide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0713"/>
            <a:ext cx="8229600" cy="45259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H1N1 mortality rate was 4X higher in American Indians/Alaska Natives in Arizona and New Mexico</a:t>
            </a:r>
          </a:p>
          <a:p>
            <a:pPr eaLnBrk="1" hangingPunct="1"/>
            <a:r>
              <a:rPr lang="en-CA" sz="2800" dirty="0" smtClean="0"/>
              <a:t>Maori and Pacific Islanders were 5 and 7X more likely respectively to require hospital admission for H1N1</a:t>
            </a:r>
          </a:p>
          <a:p>
            <a:pPr eaLnBrk="1" hangingPunct="1"/>
            <a:endParaRPr lang="en-CA" sz="2800" dirty="0" smtClean="0"/>
          </a:p>
          <a:p>
            <a:pPr eaLnBrk="1" hangingPunct="1">
              <a:buFontTx/>
              <a:buNone/>
            </a:pPr>
            <a:r>
              <a:rPr lang="en-CA" sz="1800" dirty="0" smtClean="0">
                <a:hlinkClick r:id="rId3"/>
              </a:rPr>
              <a:t>http://ecdc.europa.eu/en/activities/sciadvice/Lists/ECDC%20Reviews/ECDC_DispForm.aspx?List=512ff74f%2D77d4%2D4ad8%2Db6d6%2Dbf0f23083f30&amp;ID=696&amp;Source=http%3A%2F%2Fstaging%2Eecdcdmz%2Eeuropa%2Eeu%2Fen%2Factivities%2Fsciadvice%2FLists%2FECDC%2520Reviews%2FAllIt</a:t>
            </a:r>
            <a:r>
              <a:rPr lang="en-CA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CA" sz="25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CA" sz="3200" b="1" dirty="0" smtClean="0"/>
              <a:t>Comparison with Other Indigenous Peoples in Canada</a:t>
            </a:r>
            <a:endParaRPr lang="en-CA" sz="32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0713"/>
            <a:ext cx="8229600" cy="45259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In Canada Indigenous peoples are ~4% of the population but made up 17.6% of H1N1 hospital admissions</a:t>
            </a:r>
          </a:p>
          <a:p>
            <a:pPr eaLnBrk="1" hangingPunct="1"/>
            <a:r>
              <a:rPr lang="en-CA" sz="2800" dirty="0" smtClean="0"/>
              <a:t>Inuit estimated to have 7X higher rate of H1N1 hospital admission and deaths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endParaRPr lang="en-CA" sz="1400" dirty="0" smtClean="0"/>
          </a:p>
          <a:p>
            <a:pPr eaLnBrk="1" hangingPunct="1">
              <a:buFontTx/>
              <a:buNone/>
            </a:pPr>
            <a:r>
              <a:rPr lang="en-CA" sz="1800" dirty="0" smtClean="0">
                <a:hlinkClick r:id="rId3"/>
              </a:rPr>
              <a:t>http://ecdc.europa.eu/en/activities/sciadvice/Lists/ECDC%20Reviews/ECDC_DispForm.aspx?List=512ff74f%2D77d4%2D4ad8%2Db6d6%2Dbf0f23083f30&amp;ID=696&amp;Source=http%3A%2F%2Fstaging%2Eecdcdmz%2Eeuropa%2Eeu%2Fen%2Factivities%2Fsciadvice%2FLists%2FECDC%2520Reviews%2FAllIt</a:t>
            </a:r>
            <a:r>
              <a:rPr lang="en-CA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CA" sz="25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627188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352425"/>
            <a:ext cx="7702624" cy="988343"/>
          </a:xfrm>
        </p:spPr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How did we do?</a:t>
            </a:r>
          </a:p>
        </p:txBody>
      </p:sp>
      <p:pic>
        <p:nvPicPr>
          <p:cNvPr id="24578" name="Picture 3" descr="00000907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268760"/>
            <a:ext cx="8280920" cy="5392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157788"/>
            <a:ext cx="1458912" cy="1376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19113" y="1772817"/>
            <a:ext cx="83518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 b="1" dirty="0" smtClean="0"/>
              <a:t>Tripartite Efforts Have Led to Better Outcomes for British Columbia’s First Nations</a:t>
            </a:r>
            <a:endParaRPr lang="en-CA" sz="4000" b="1" dirty="0"/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Evan Adams</a:t>
            </a:r>
            <a:r>
              <a:rPr lang="en-US" sz="2000" dirty="0" smtClean="0">
                <a:solidFill>
                  <a:srgbClr val="002060"/>
                </a:solidFill>
              </a:rPr>
              <a:t>, MD, MPH</a:t>
            </a:r>
          </a:p>
          <a:p>
            <a:pPr algn="ctr">
              <a:spcBef>
                <a:spcPct val="50000"/>
              </a:spcBef>
            </a:pPr>
            <a:r>
              <a:rPr lang="en-CA" sz="2000" dirty="0" smtClean="0"/>
              <a:t>2010 Joint Tribal Emergency Preparedness Conference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Thursday, September 30</a:t>
            </a:r>
            <a:r>
              <a:rPr lang="en-US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2010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algn="r">
              <a:spcBef>
                <a:spcPct val="50000"/>
              </a:spcBef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ＭＳ Ｐゴシック" pitchFamily="34" charset="-128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5084763"/>
            <a:ext cx="1574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anada_2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6021388"/>
            <a:ext cx="150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04665"/>
            <a:ext cx="1801813" cy="1296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Evaluation High-level Findings - Successes</a:t>
            </a:r>
            <a:endParaRPr lang="en-CA" sz="3600" dirty="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37695"/>
          </a:xfrm>
        </p:spPr>
        <p:txBody>
          <a:bodyPr/>
          <a:lstStyle/>
          <a:p>
            <a:r>
              <a:rPr lang="en-US" dirty="0" smtClean="0"/>
              <a:t>Good support for tripartite processes.  </a:t>
            </a:r>
          </a:p>
          <a:p>
            <a:r>
              <a:rPr lang="en-US" dirty="0" smtClean="0"/>
              <a:t>Increasing understanding of the need for cultural sensitivity.</a:t>
            </a:r>
          </a:p>
          <a:p>
            <a:r>
              <a:rPr lang="en-US" dirty="0" smtClean="0"/>
              <a:t>Considerable community appreciation for the presence of First Nations physicians during the peak of the pandemic.</a:t>
            </a:r>
          </a:p>
          <a:p>
            <a:r>
              <a:rPr lang="en-US" dirty="0" smtClean="0"/>
              <a:t>Nurses and other health service delivery staff from all three partners ‘make it work’ when they need to. 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r>
              <a:rPr lang="en-US" sz="2800" dirty="0" smtClean="0"/>
              <a:t>Most felt that the pandemic planning process was helpful, although it did not close all of the gaps.</a:t>
            </a:r>
          </a:p>
          <a:p>
            <a:r>
              <a:rPr lang="en-US" sz="2800" dirty="0" smtClean="0"/>
              <a:t>Relationships helped communications to work during the pandemic.</a:t>
            </a:r>
          </a:p>
          <a:p>
            <a:r>
              <a:rPr lang="en-US" sz="2800" dirty="0" smtClean="0"/>
              <a:t>Most had the surveillance data they needed before and during the pandemic.</a:t>
            </a:r>
          </a:p>
          <a:p>
            <a:r>
              <a:rPr lang="en-US" sz="2800" dirty="0" smtClean="0"/>
              <a:t>Participants are generally satisfied with vaccine anti-viral uptake, although there is less data to back up anti-viral uptake. 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57200" y="188640"/>
            <a:ext cx="8229600" cy="10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High-level Findings </a:t>
            </a:r>
            <a:r>
              <a:rPr lang="en-US" sz="36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Successes</a:t>
            </a:r>
            <a:endParaRPr lang="en-CA" sz="36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r>
              <a:rPr lang="en-US" sz="2800" dirty="0" smtClean="0"/>
              <a:t>Working in a tripartite way is challenging with respect to communications.</a:t>
            </a:r>
          </a:p>
          <a:p>
            <a:r>
              <a:rPr lang="en-US" sz="2800" dirty="0" smtClean="0"/>
              <a:t>Providing respectful support to First Nations communities does not always mean ‘telling them what to do’. </a:t>
            </a:r>
          </a:p>
          <a:p>
            <a:r>
              <a:rPr lang="en-US" sz="2800" dirty="0" smtClean="0"/>
              <a:t>Community coordination was challenging – some communities didn’t know where their plans were, community contact lists were not up to date.</a:t>
            </a:r>
          </a:p>
          <a:p>
            <a:r>
              <a:rPr lang="en-US" sz="2800" dirty="0" smtClean="0"/>
              <a:t>Not all of the Health Authorities were aware of the FN pandemic planning process.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High-level Findings - Challenges</a:t>
            </a:r>
            <a:endParaRPr lang="en-CA" sz="3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25963"/>
          </a:xfrm>
        </p:spPr>
        <p:txBody>
          <a:bodyPr/>
          <a:lstStyle/>
          <a:p>
            <a:r>
              <a:rPr lang="en-US" sz="2800" dirty="0" smtClean="0"/>
              <a:t>Health Authorities need to work more closely with communities during the planning process.</a:t>
            </a:r>
            <a:endParaRPr lang="en-US" dirty="0" smtClean="0"/>
          </a:p>
          <a:p>
            <a:r>
              <a:rPr lang="en-US" sz="2800" dirty="0" smtClean="0"/>
              <a:t>Some stakeholders were not aware of their jurisdictional responsibilities.</a:t>
            </a:r>
          </a:p>
          <a:p>
            <a:r>
              <a:rPr lang="en-US" sz="2800" dirty="0" smtClean="0"/>
              <a:t>PHAC policy direction was perceived to be slow, and somewhat vague, creating some inconsistencies in the provincial policy response.</a:t>
            </a:r>
          </a:p>
          <a:p>
            <a:r>
              <a:rPr lang="en-US" sz="2800" dirty="0" smtClean="0"/>
              <a:t>Inconsistencies in the policy response created some culturally-sensitive issues (e.g., priority groups).</a:t>
            </a:r>
          </a:p>
          <a:p>
            <a:endParaRPr lang="en-US" sz="2800" dirty="0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High-level Findings - Challenges</a:t>
            </a:r>
            <a:endParaRPr lang="en-CA" sz="3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r>
              <a:rPr lang="en-US" sz="2800" smtClean="0"/>
              <a:t>General feeling that had the outbreak been more severe we would have had significantly more difficulty.</a:t>
            </a:r>
          </a:p>
          <a:p>
            <a:pPr lvl="1"/>
            <a:r>
              <a:rPr lang="en-US" sz="2400" smtClean="0"/>
              <a:t>Policy challenges would have been greater.</a:t>
            </a:r>
          </a:p>
          <a:p>
            <a:r>
              <a:rPr lang="en-US" sz="2800" smtClean="0"/>
              <a:t>Community planning needs to involve the right community members to work properly.  It should also include health service delivery and the Health Authority.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z="280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102522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High-level Findings - Challenges</a:t>
            </a:r>
            <a:endParaRPr lang="en-CA" sz="3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3" y="609600"/>
            <a:ext cx="7918648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Contact Information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idx="1"/>
          </p:nvPr>
        </p:nvSpPr>
        <p:spPr>
          <a:xfrm>
            <a:off x="423863" y="2143125"/>
            <a:ext cx="8229600" cy="427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CA" sz="3600" dirty="0" smtClean="0">
                <a:latin typeface="Arial" charset="0"/>
                <a:cs typeface="Arial" charset="0"/>
              </a:rPr>
              <a:t>Evan Adams, MD, MPH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latin typeface="Arial" charset="0"/>
                <a:cs typeface="Arial" charset="0"/>
              </a:rPr>
              <a:t>	Aboriginal Health Physician Advisor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latin typeface="Arial" charset="0"/>
                <a:cs typeface="Arial" charset="0"/>
              </a:rPr>
              <a:t>	Ministry of Healthy Living &amp; Sport, &amp;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latin typeface="Arial" charset="0"/>
                <a:cs typeface="Arial" charset="0"/>
              </a:rPr>
              <a:t>	First Nations Health Council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latin typeface="Arial" charset="0"/>
                <a:cs typeface="Arial" charset="0"/>
              </a:rPr>
              <a:t>	250-952-1349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latin typeface="Arial" charset="0"/>
                <a:cs typeface="Arial" charset="0"/>
              </a:rPr>
              <a:t>	or 604-913-2080, </a:t>
            </a:r>
            <a:r>
              <a:rPr lang="en-CA" sz="3600" dirty="0" err="1" smtClean="0">
                <a:latin typeface="Arial" charset="0"/>
                <a:cs typeface="Arial" charset="0"/>
              </a:rPr>
              <a:t>xt</a:t>
            </a:r>
            <a:r>
              <a:rPr lang="en-CA" sz="3600" dirty="0" smtClean="0">
                <a:latin typeface="Arial" charset="0"/>
                <a:cs typeface="Arial" charset="0"/>
              </a:rPr>
              <a:t> 284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solidFill>
                  <a:srgbClr val="00B050"/>
                </a:solidFill>
                <a:latin typeface="Arial" charset="0"/>
                <a:cs typeface="Arial" charset="0"/>
                <a:hlinkClick r:id="rId3"/>
              </a:rPr>
              <a:t>evan.adams@gov.bc.ca</a:t>
            </a:r>
            <a:endParaRPr lang="en-CA" sz="36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sz="3600" dirty="0" smtClean="0">
                <a:solidFill>
                  <a:srgbClr val="00B050"/>
                </a:solidFill>
                <a:latin typeface="Arial" charset="0"/>
                <a:cs typeface="Arial" charset="0"/>
                <a:hlinkClick r:id="rId4"/>
              </a:rPr>
              <a:t>eadams@fnhc.ca</a:t>
            </a:r>
            <a:endParaRPr lang="en-CA" sz="36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sz="36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26628" name="Picture 5" descr="Kla ah men 01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8812088" cy="56166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104452" name="Picture 4" descr="C:\Documents and Settings\Evan Adams\Application Data\Microsoft\Media Catalog\Cartoon Acting Diploma0002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0"/>
            <a:ext cx="7772400" cy="7145338"/>
          </a:xfr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band_locations_moh_2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0"/>
            <a:ext cx="8964612" cy="6788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43063" y="352425"/>
            <a:ext cx="6815137" cy="1143000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About British Columbia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>
            <a:normAutofit lnSpcReduction="10000"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 129,580 “NA Indian”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 + 59,445 Métis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 + 795 Inuit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 4.8% of BC’s 4.3 million people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 203 First Nations communities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BC has a land area of 95m hectares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CA" dirty="0" smtClean="0"/>
              <a:t>The province is nearly 4X the size of Great Britain, 2.5X larger than Japan, &amp; 1.35X bigger than Texas</a:t>
            </a:r>
            <a:endParaRPr lang="en-CA" sz="2600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cropped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352550" y="2109788"/>
            <a:ext cx="6351588" cy="4598987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922114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Context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1"/>
            <a:ext cx="8229600" cy="47878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/>
              <a:t>The </a:t>
            </a:r>
            <a:r>
              <a:rPr lang="en-US" sz="2800" b="1" i="1" dirty="0"/>
              <a:t>New Relationship </a:t>
            </a:r>
            <a:r>
              <a:rPr lang="en-US" sz="2800" i="1" dirty="0"/>
              <a:t>entered into between </a:t>
            </a:r>
            <a:r>
              <a:rPr lang="en-US" sz="2800" dirty="0"/>
              <a:t>the Province of BC and the </a:t>
            </a:r>
            <a:r>
              <a:rPr lang="en-US" sz="2800" b="1" dirty="0"/>
              <a:t>First Nations Leadership Council</a:t>
            </a:r>
            <a:r>
              <a:rPr lang="en-US" sz="2800" dirty="0"/>
              <a:t> </a:t>
            </a:r>
            <a:r>
              <a:rPr lang="en-US" sz="2800" dirty="0" smtClean="0"/>
              <a:t>(all 203 chiefs of BC).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At the November 2005, First Ministers’ Meeting in Kelowna, the </a:t>
            </a:r>
            <a:r>
              <a:rPr lang="en-US" sz="2800" i="1" dirty="0"/>
              <a:t>Transformative Change Accord</a:t>
            </a:r>
            <a:r>
              <a:rPr lang="en-US" sz="2800" dirty="0"/>
              <a:t> (TCA) was signed </a:t>
            </a:r>
            <a:r>
              <a:rPr lang="en-US" sz="2800" dirty="0" smtClean="0"/>
              <a:t>by: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First </a:t>
            </a:r>
            <a:r>
              <a:rPr lang="en-US" b="1" dirty="0"/>
              <a:t>Nations Leadership </a:t>
            </a:r>
            <a:r>
              <a:rPr lang="en-US" b="1" dirty="0" smtClean="0"/>
              <a:t>Council</a:t>
            </a:r>
            <a:r>
              <a:rPr lang="en-US" dirty="0" smtClean="0"/>
              <a:t>,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Premier </a:t>
            </a:r>
            <a:r>
              <a:rPr lang="en-US" b="1" dirty="0"/>
              <a:t>of British </a:t>
            </a:r>
            <a:r>
              <a:rPr lang="en-US" b="1" dirty="0" smtClean="0"/>
              <a:t>Columbia</a:t>
            </a:r>
            <a:r>
              <a:rPr lang="en-US" dirty="0" smtClean="0"/>
              <a:t>, and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Prime </a:t>
            </a:r>
            <a:r>
              <a:rPr lang="en-US" b="1" dirty="0"/>
              <a:t>Minister of </a:t>
            </a:r>
            <a:r>
              <a:rPr lang="en-US" b="1" dirty="0" smtClean="0"/>
              <a:t>Canada</a:t>
            </a:r>
          </a:p>
          <a:p>
            <a:pPr lvl="1">
              <a:lnSpc>
                <a:spcPct val="80000"/>
              </a:lnSpc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Key </a:t>
            </a:r>
            <a:r>
              <a:rPr lang="en-US" sz="2400" dirty="0"/>
              <a:t>elements of this Accord</a:t>
            </a:r>
            <a:r>
              <a:rPr lang="en-US" sz="2400" dirty="0" smtClean="0"/>
              <a:t>: H</a:t>
            </a:r>
            <a:r>
              <a:rPr lang="en-CA" sz="2500" dirty="0" err="1" smtClean="0"/>
              <a:t>ousing</a:t>
            </a:r>
            <a:r>
              <a:rPr lang="en-CA" sz="2500" dirty="0" smtClean="0"/>
              <a:t> </a:t>
            </a:r>
            <a:r>
              <a:rPr lang="en-CA" sz="2500" dirty="0"/>
              <a:t>&amp; </a:t>
            </a:r>
            <a:r>
              <a:rPr lang="en-CA" sz="2500" dirty="0" smtClean="0"/>
              <a:t>Infrastructure, </a:t>
            </a:r>
            <a:r>
              <a:rPr lang="en-CA" sz="2500" b="1" dirty="0" smtClean="0"/>
              <a:t>Health</a:t>
            </a:r>
            <a:r>
              <a:rPr lang="en-CA" sz="2500" dirty="0" smtClean="0"/>
              <a:t>, Education, and Economic </a:t>
            </a:r>
            <a:r>
              <a:rPr lang="en-CA" sz="2500" dirty="0"/>
              <a:t>Development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1517650" y="1196752"/>
            <a:ext cx="7626350" cy="127000"/>
          </a:xfrm>
          <a:prstGeom prst="roundRect">
            <a:avLst>
              <a:gd name="adj" fmla="val 16667"/>
            </a:avLst>
          </a:prstGeom>
          <a:solidFill>
            <a:srgbClr val="000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864600" y="658336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20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TCA:FNHP &amp; TFNHP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68760"/>
            <a:ext cx="7772400" cy="5256584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002060"/>
                </a:solidFill>
              </a:rPr>
              <a:t>Transformative Change Accord: </a:t>
            </a:r>
            <a:r>
              <a:rPr lang="en-US" sz="2800" b="1" dirty="0" smtClean="0">
                <a:solidFill>
                  <a:srgbClr val="002060"/>
                </a:solidFill>
              </a:rPr>
              <a:t>First Nations Health Plan</a:t>
            </a:r>
            <a:r>
              <a:rPr lang="en-US" sz="2800" dirty="0" smtClean="0">
                <a:solidFill>
                  <a:srgbClr val="002060"/>
                </a:solidFill>
              </a:rPr>
              <a:t> (TCA: FNHP) </a:t>
            </a:r>
            <a:r>
              <a:rPr lang="en-US" sz="2800" dirty="0" smtClean="0"/>
              <a:t>was signed between FN leaders and the Province in 2006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rgbClr val="002060"/>
                </a:solidFill>
              </a:rPr>
              <a:t>Tripartite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First Nations Health Plan </a:t>
            </a:r>
            <a:r>
              <a:rPr lang="en-US" sz="2800" dirty="0" smtClean="0">
                <a:solidFill>
                  <a:srgbClr val="002060"/>
                </a:solidFill>
              </a:rPr>
              <a:t>(TFNHP) </a:t>
            </a:r>
            <a:r>
              <a:rPr lang="en-US" sz="2800" dirty="0" smtClean="0"/>
              <a:t>added Federal Government as a signatory in 2007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There are now around 35 agreed-upon ‘action items’ grouped into two main categories:</a:t>
            </a:r>
          </a:p>
          <a:p>
            <a:pPr marL="674370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GOVERNANCE Actions (increased FN decision-making in health), &amp;</a:t>
            </a:r>
          </a:p>
          <a:p>
            <a:pPr marL="674370" lvl="1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HEALTH ACTIONS (service &amp; systems level change to improve health outcomes)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b="1" smtClean="0"/>
              <a:t>Novel H1N1 </a:t>
            </a:r>
            <a:br>
              <a:rPr lang="en-CA" b="1" smtClean="0"/>
            </a:br>
            <a:r>
              <a:rPr lang="en-CA" b="1" smtClean="0"/>
              <a:t>Influenza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C75C7-53EC-41C3-BBBF-79FED87DA7EF}" type="slidenum">
              <a:rPr lang="en-CA" smtClean="0"/>
              <a:pPr/>
              <a:t>8</a:t>
            </a:fld>
            <a:endParaRPr lang="en-CA" smtClean="0"/>
          </a:p>
        </p:txBody>
      </p:sp>
      <p:pic>
        <p:nvPicPr>
          <p:cNvPr id="8196" name="Picture 8" descr="190px-H1N1_influenza_vir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42938"/>
            <a:ext cx="2738437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 descr="Handwas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85938"/>
            <a:ext cx="2743200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9" descr="Chief Public Health Officer David Butler Jones receives his H1N1 flu shot from public health nurse Barbara Ellis at a flu shot clinic in Ottaw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33147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http://t0.gstatic.com/images?q=tbn:qmaoB0tNzr2GkM:http://articles.mercola.com/imageserver/public/2009/December/tamiflu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1000125"/>
            <a:ext cx="1978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857628"/>
            <a:ext cx="4429156" cy="27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857356" y="2214554"/>
            <a:ext cx="5357850" cy="450059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000232" y="2643182"/>
            <a:ext cx="5072098" cy="35719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8794" y="304801"/>
            <a:ext cx="6643734" cy="1251992"/>
          </a:xfrm>
          <a:noFill/>
          <a:ln/>
        </p:spPr>
        <p:txBody>
          <a:bodyPr/>
          <a:lstStyle/>
          <a:p>
            <a:r>
              <a:rPr lang="en-US" sz="3200" b="1" dirty="0" smtClean="0">
                <a:effectLst/>
              </a:rPr>
              <a:t>Roles </a:t>
            </a:r>
            <a:r>
              <a:rPr lang="en-US" sz="3200" b="1" dirty="0" smtClean="0"/>
              <a:t>&amp; </a:t>
            </a:r>
            <a:r>
              <a:rPr lang="en-US" sz="3200" b="1" dirty="0" smtClean="0">
                <a:effectLst/>
              </a:rPr>
              <a:t>Responsibilities</a:t>
            </a:r>
            <a:br>
              <a:rPr lang="en-US" sz="3200" b="1" dirty="0" smtClean="0">
                <a:effectLst/>
              </a:rPr>
            </a:br>
            <a:r>
              <a:rPr lang="en-US" sz="2400" b="1" dirty="0" smtClean="0">
                <a:effectLst/>
              </a:rPr>
              <a:t>for FN Health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/>
              <a:t>in the event of pandemic</a:t>
            </a:r>
            <a:endParaRPr lang="en-US" sz="3200" b="1" dirty="0" smtClean="0">
              <a:effectLst/>
            </a:endParaRPr>
          </a:p>
        </p:txBody>
      </p:sp>
      <p:grpSp>
        <p:nvGrpSpPr>
          <p:cNvPr id="5" name="Diagram 2"/>
          <p:cNvGrpSpPr>
            <a:grpSpLocks noChangeAspect="1"/>
          </p:cNvGrpSpPr>
          <p:nvPr/>
        </p:nvGrpSpPr>
        <p:grpSpPr bwMode="auto">
          <a:xfrm>
            <a:off x="928662" y="1844824"/>
            <a:ext cx="7315746" cy="4298820"/>
            <a:chOff x="998" y="333"/>
            <a:chExt cx="3912" cy="2845"/>
          </a:xfrm>
        </p:grpSpPr>
        <p:sp>
          <p:nvSpPr>
            <p:cNvPr id="6" name="_s35844"/>
            <p:cNvSpPr>
              <a:spLocks noChangeArrowheads="1" noTextEdit="1"/>
            </p:cNvSpPr>
            <p:nvPr/>
          </p:nvSpPr>
          <p:spPr bwMode="auto">
            <a:xfrm>
              <a:off x="2364" y="811"/>
              <a:ext cx="1368" cy="1368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_s35845"/>
            <p:cNvSpPr>
              <a:spLocks noChangeArrowheads="1"/>
            </p:cNvSpPr>
            <p:nvPr/>
          </p:nvSpPr>
          <p:spPr bwMode="auto">
            <a:xfrm>
              <a:off x="2604" y="333"/>
              <a:ext cx="88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ahoma" pitchFamily="34" charset="0"/>
                </a:rPr>
                <a:t>Office of the Provincial Health Officer,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7030A0"/>
                  </a:solidFill>
                  <a:latin typeface="Tahoma" pitchFamily="34" charset="0"/>
                </a:rPr>
                <a:t>BC Ministry of Healthy Living &amp; Sport</a:t>
              </a:r>
            </a:p>
          </p:txBody>
        </p:sp>
        <p:sp>
          <p:nvSpPr>
            <p:cNvPr id="8" name="_s35846"/>
            <p:cNvSpPr>
              <a:spLocks noChangeArrowheads="1" noTextEdit="1"/>
            </p:cNvSpPr>
            <p:nvPr/>
          </p:nvSpPr>
          <p:spPr bwMode="auto">
            <a:xfrm>
              <a:off x="2815" y="1592"/>
              <a:ext cx="1368" cy="136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_s35847"/>
            <p:cNvSpPr>
              <a:spLocks noChangeArrowheads="1"/>
            </p:cNvSpPr>
            <p:nvPr/>
          </p:nvSpPr>
          <p:spPr bwMode="auto">
            <a:xfrm>
              <a:off x="4095" y="2859"/>
              <a:ext cx="815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ahoma" pitchFamily="34" charset="0"/>
                </a:rPr>
                <a:t>Regional Health Authorities</a:t>
              </a:r>
            </a:p>
          </p:txBody>
        </p:sp>
        <p:sp>
          <p:nvSpPr>
            <p:cNvPr id="10" name="_s35848"/>
            <p:cNvSpPr>
              <a:spLocks noChangeArrowheads="1" noTextEdit="1"/>
            </p:cNvSpPr>
            <p:nvPr/>
          </p:nvSpPr>
          <p:spPr bwMode="auto">
            <a:xfrm>
              <a:off x="1913" y="1592"/>
              <a:ext cx="1368" cy="1368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_s35849"/>
            <p:cNvSpPr>
              <a:spLocks noChangeArrowheads="1"/>
            </p:cNvSpPr>
            <p:nvPr/>
          </p:nvSpPr>
          <p:spPr bwMode="auto">
            <a:xfrm>
              <a:off x="998" y="2686"/>
              <a:ext cx="97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Tahoma" pitchFamily="34" charset="0"/>
                </a:rPr>
                <a:t>HEALTH</a:t>
              </a:r>
              <a:r>
                <a:rPr kumimoji="0" lang="en-US" b="1" i="0" u="none" strike="noStrike" cap="none" normalizeH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Tahoma" pitchFamily="34" charset="0"/>
                </a:rPr>
                <a:t> CANADA 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009900"/>
                  </a:solidFill>
                  <a:latin typeface="Tahoma" pitchFamily="34" charset="0"/>
                </a:rPr>
                <a:t>First Nations &amp; Inuit Health</a:t>
              </a: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801812" cy="117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300037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C000"/>
                </a:solidFill>
              </a:rPr>
              <a:t>First Nations</a:t>
            </a:r>
            <a:endParaRPr lang="en-CA" sz="20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7" y="4509120"/>
            <a:ext cx="210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Public Health</a:t>
            </a:r>
          </a:p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Agency of Canada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1084</Words>
  <Application>Microsoft Office PowerPoint</Application>
  <PresentationFormat>On-screen Show (4:3)</PresentationFormat>
  <Paragraphs>151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About British Columbia</vt:lpstr>
      <vt:lpstr>Context</vt:lpstr>
      <vt:lpstr>TCA:FNHP &amp; TFNHP</vt:lpstr>
      <vt:lpstr>Novel H1N1  Influenza </vt:lpstr>
      <vt:lpstr>Roles &amp; Responsibilities for FN Health in the event of pandemic</vt:lpstr>
      <vt:lpstr>First Nation Inuit Health – Federal Government</vt:lpstr>
      <vt:lpstr>Ministry of Healthy Living &amp; Sport – Provincial Government</vt:lpstr>
      <vt:lpstr>Regional Health Authorities (“in the field”)</vt:lpstr>
      <vt:lpstr>First Nations Communities – Local Planning</vt:lpstr>
      <vt:lpstr>The BC FN H1N1 WG</vt:lpstr>
      <vt:lpstr>The BC FN H1N1 Action Plan</vt:lpstr>
      <vt:lpstr>Information for H1N1 Surveillance</vt:lpstr>
      <vt:lpstr>Comparison with Other Indigenous Peoples Worldwide</vt:lpstr>
      <vt:lpstr>Comparison with Other Indigenous Peoples in Canada</vt:lpstr>
      <vt:lpstr>How did we do?</vt:lpstr>
      <vt:lpstr>Evaluation High-level Findings - Successes</vt:lpstr>
      <vt:lpstr>Slide 21</vt:lpstr>
      <vt:lpstr>High-level Findings - Challenges</vt:lpstr>
      <vt:lpstr>High-level Findings - Challenges</vt:lpstr>
      <vt:lpstr>High-level Findings - Challenges</vt:lpstr>
      <vt:lpstr>Contact Information</vt:lpstr>
      <vt:lpstr>Slide 26</vt:lpstr>
    </vt:vector>
  </TitlesOfParts>
  <Company>Health Canada - Santé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and Surveillance of Aboriginal People’s Health: The Impact of H1N1 on Aboriginal Communities in BC</dc:title>
  <dc:creator>hcuser</dc:creator>
  <cp:lastModifiedBy>tcasey</cp:lastModifiedBy>
  <cp:revision>97</cp:revision>
  <dcterms:created xsi:type="dcterms:W3CDTF">2010-01-25T22:40:30Z</dcterms:created>
  <dcterms:modified xsi:type="dcterms:W3CDTF">2010-10-05T17:08:12Z</dcterms:modified>
</cp:coreProperties>
</file>